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61" r:id="rId3"/>
    <p:sldId id="268" r:id="rId4"/>
    <p:sldId id="270" r:id="rId5"/>
    <p:sldId id="260" r:id="rId6"/>
    <p:sldId id="258" r:id="rId7"/>
    <p:sldId id="262" r:id="rId8"/>
    <p:sldId id="271" r:id="rId9"/>
    <p:sldId id="272" r:id="rId10"/>
    <p:sldId id="257" r:id="rId11"/>
    <p:sldId id="259" r:id="rId12"/>
    <p:sldId id="265" r:id="rId13"/>
    <p:sldId id="266" r:id="rId14"/>
    <p:sldId id="267" r:id="rId15"/>
    <p:sldId id="276" r:id="rId16"/>
    <p:sldId id="275" r:id="rId17"/>
    <p:sldId id="277" r:id="rId18"/>
    <p:sldId id="278" r:id="rId19"/>
    <p:sldId id="279" r:id="rId20"/>
    <p:sldId id="280"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67" autoAdjust="0"/>
    <p:restoredTop sz="94660"/>
  </p:normalViewPr>
  <p:slideViewPr>
    <p:cSldViewPr>
      <p:cViewPr>
        <p:scale>
          <a:sx n="81" d="100"/>
          <a:sy n="81" d="100"/>
        </p:scale>
        <p:origin x="-1450" y="-19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FE66866-B1EB-4900-922D-B18A55B0C479}" type="datetimeFigureOut">
              <a:rPr lang="en-GB" smtClean="0"/>
              <a:t>11/04/2024</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2AF24DF-D3B2-4978-AE42-BC2AF81E4816}" type="slidenum">
              <a:rPr lang="en-GB" smtClean="0"/>
              <a:t>‹#›</a:t>
            </a:fld>
            <a:endParaRPr lang="en-GB"/>
          </a:p>
        </p:txBody>
      </p:sp>
    </p:spTree>
    <p:extLst>
      <p:ext uri="{BB962C8B-B14F-4D97-AF65-F5344CB8AC3E}">
        <p14:creationId xmlns:p14="http://schemas.microsoft.com/office/powerpoint/2010/main" val="13629105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23DE87A-C737-4AD2-BB33-6F07C0AD3F50}" type="slidenum">
              <a:rPr lang="en-GB" smtClean="0"/>
              <a:t>6</a:t>
            </a:fld>
            <a:endParaRPr lang="en-GB"/>
          </a:p>
        </p:txBody>
      </p:sp>
    </p:spTree>
    <p:extLst>
      <p:ext uri="{BB962C8B-B14F-4D97-AF65-F5344CB8AC3E}">
        <p14:creationId xmlns:p14="http://schemas.microsoft.com/office/powerpoint/2010/main" val="3859310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23DE87A-C737-4AD2-BB33-6F07C0AD3F50}" type="slidenum">
              <a:rPr lang="en-GB" smtClean="0"/>
              <a:t>11</a:t>
            </a:fld>
            <a:endParaRPr lang="en-GB"/>
          </a:p>
        </p:txBody>
      </p:sp>
    </p:spTree>
    <p:extLst>
      <p:ext uri="{BB962C8B-B14F-4D97-AF65-F5344CB8AC3E}">
        <p14:creationId xmlns:p14="http://schemas.microsoft.com/office/powerpoint/2010/main" val="2624828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D1F51D84-3D61-4D97-A1F7-AB3948759FE8}" type="datetimeFigureOut">
              <a:rPr lang="en-GB" smtClean="0"/>
              <a:t>11/04/2024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91D9AC2-E8FE-4BF7-9631-B9A157ADE400}" type="slidenum">
              <a:rPr lang="en-GB" smtClean="0"/>
              <a:t>‹#›</a:t>
            </a:fld>
            <a:endParaRPr lang="en-GB"/>
          </a:p>
        </p:txBody>
      </p:sp>
    </p:spTree>
    <p:extLst>
      <p:ext uri="{BB962C8B-B14F-4D97-AF65-F5344CB8AC3E}">
        <p14:creationId xmlns:p14="http://schemas.microsoft.com/office/powerpoint/2010/main" val="3355843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1F51D84-3D61-4D97-A1F7-AB3948759FE8}" type="datetimeFigureOut">
              <a:rPr lang="en-GB" smtClean="0"/>
              <a:t>11/04/2024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91D9AC2-E8FE-4BF7-9631-B9A157ADE400}" type="slidenum">
              <a:rPr lang="en-GB" smtClean="0"/>
              <a:t>‹#›</a:t>
            </a:fld>
            <a:endParaRPr lang="en-GB"/>
          </a:p>
        </p:txBody>
      </p:sp>
    </p:spTree>
    <p:extLst>
      <p:ext uri="{BB962C8B-B14F-4D97-AF65-F5344CB8AC3E}">
        <p14:creationId xmlns:p14="http://schemas.microsoft.com/office/powerpoint/2010/main" val="3233678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1F51D84-3D61-4D97-A1F7-AB3948759FE8}" type="datetimeFigureOut">
              <a:rPr lang="en-GB" smtClean="0"/>
              <a:t>11/04/2024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91D9AC2-E8FE-4BF7-9631-B9A157ADE400}" type="slidenum">
              <a:rPr lang="en-GB" smtClean="0"/>
              <a:t>‹#›</a:t>
            </a:fld>
            <a:endParaRPr lang="en-GB"/>
          </a:p>
        </p:txBody>
      </p:sp>
    </p:spTree>
    <p:extLst>
      <p:ext uri="{BB962C8B-B14F-4D97-AF65-F5344CB8AC3E}">
        <p14:creationId xmlns:p14="http://schemas.microsoft.com/office/powerpoint/2010/main" val="747094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1F51D84-3D61-4D97-A1F7-AB3948759FE8}" type="datetimeFigureOut">
              <a:rPr lang="en-GB" smtClean="0"/>
              <a:t>11/04/2024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91D9AC2-E8FE-4BF7-9631-B9A157ADE400}" type="slidenum">
              <a:rPr lang="en-GB" smtClean="0"/>
              <a:t>‹#›</a:t>
            </a:fld>
            <a:endParaRPr lang="en-GB"/>
          </a:p>
        </p:txBody>
      </p:sp>
    </p:spTree>
    <p:extLst>
      <p:ext uri="{BB962C8B-B14F-4D97-AF65-F5344CB8AC3E}">
        <p14:creationId xmlns:p14="http://schemas.microsoft.com/office/powerpoint/2010/main" val="3114978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F51D84-3D61-4D97-A1F7-AB3948759FE8}" type="datetimeFigureOut">
              <a:rPr lang="en-GB" smtClean="0"/>
              <a:t>11/04/2024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91D9AC2-E8FE-4BF7-9631-B9A157ADE400}" type="slidenum">
              <a:rPr lang="en-GB" smtClean="0"/>
              <a:t>‹#›</a:t>
            </a:fld>
            <a:endParaRPr lang="en-GB"/>
          </a:p>
        </p:txBody>
      </p:sp>
    </p:spTree>
    <p:extLst>
      <p:ext uri="{BB962C8B-B14F-4D97-AF65-F5344CB8AC3E}">
        <p14:creationId xmlns:p14="http://schemas.microsoft.com/office/powerpoint/2010/main" val="967821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D1F51D84-3D61-4D97-A1F7-AB3948759FE8}" type="datetimeFigureOut">
              <a:rPr lang="en-GB" smtClean="0"/>
              <a:t>11/04/2024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91D9AC2-E8FE-4BF7-9631-B9A157ADE400}" type="slidenum">
              <a:rPr lang="en-GB" smtClean="0"/>
              <a:t>‹#›</a:t>
            </a:fld>
            <a:endParaRPr lang="en-GB"/>
          </a:p>
        </p:txBody>
      </p:sp>
    </p:spTree>
    <p:extLst>
      <p:ext uri="{BB962C8B-B14F-4D97-AF65-F5344CB8AC3E}">
        <p14:creationId xmlns:p14="http://schemas.microsoft.com/office/powerpoint/2010/main" val="2466162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D1F51D84-3D61-4D97-A1F7-AB3948759FE8}" type="datetimeFigureOut">
              <a:rPr lang="en-GB" smtClean="0"/>
              <a:t>11/04/2024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91D9AC2-E8FE-4BF7-9631-B9A157ADE400}" type="slidenum">
              <a:rPr lang="en-GB" smtClean="0"/>
              <a:t>‹#›</a:t>
            </a:fld>
            <a:endParaRPr lang="en-GB"/>
          </a:p>
        </p:txBody>
      </p:sp>
    </p:spTree>
    <p:extLst>
      <p:ext uri="{BB962C8B-B14F-4D97-AF65-F5344CB8AC3E}">
        <p14:creationId xmlns:p14="http://schemas.microsoft.com/office/powerpoint/2010/main" val="1321761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D1F51D84-3D61-4D97-A1F7-AB3948759FE8}" type="datetimeFigureOut">
              <a:rPr lang="en-GB" smtClean="0"/>
              <a:t>11/04/2024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91D9AC2-E8FE-4BF7-9631-B9A157ADE400}" type="slidenum">
              <a:rPr lang="en-GB" smtClean="0"/>
              <a:t>‹#›</a:t>
            </a:fld>
            <a:endParaRPr lang="en-GB"/>
          </a:p>
        </p:txBody>
      </p:sp>
    </p:spTree>
    <p:extLst>
      <p:ext uri="{BB962C8B-B14F-4D97-AF65-F5344CB8AC3E}">
        <p14:creationId xmlns:p14="http://schemas.microsoft.com/office/powerpoint/2010/main" val="38374632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F51D84-3D61-4D97-A1F7-AB3948759FE8}" type="datetimeFigureOut">
              <a:rPr lang="en-GB" smtClean="0"/>
              <a:t>11/04/2024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91D9AC2-E8FE-4BF7-9631-B9A157ADE400}" type="slidenum">
              <a:rPr lang="en-GB" smtClean="0"/>
              <a:t>‹#›</a:t>
            </a:fld>
            <a:endParaRPr lang="en-GB"/>
          </a:p>
        </p:txBody>
      </p:sp>
    </p:spTree>
    <p:extLst>
      <p:ext uri="{BB962C8B-B14F-4D97-AF65-F5344CB8AC3E}">
        <p14:creationId xmlns:p14="http://schemas.microsoft.com/office/powerpoint/2010/main" val="42000366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F51D84-3D61-4D97-A1F7-AB3948759FE8}" type="datetimeFigureOut">
              <a:rPr lang="en-GB" smtClean="0"/>
              <a:t>11/04/2024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91D9AC2-E8FE-4BF7-9631-B9A157ADE400}" type="slidenum">
              <a:rPr lang="en-GB" smtClean="0"/>
              <a:t>‹#›</a:t>
            </a:fld>
            <a:endParaRPr lang="en-GB"/>
          </a:p>
        </p:txBody>
      </p:sp>
    </p:spTree>
    <p:extLst>
      <p:ext uri="{BB962C8B-B14F-4D97-AF65-F5344CB8AC3E}">
        <p14:creationId xmlns:p14="http://schemas.microsoft.com/office/powerpoint/2010/main" val="2493744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F51D84-3D61-4D97-A1F7-AB3948759FE8}" type="datetimeFigureOut">
              <a:rPr lang="en-GB" smtClean="0"/>
              <a:t>11/04/2024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91D9AC2-E8FE-4BF7-9631-B9A157ADE400}" type="slidenum">
              <a:rPr lang="en-GB" smtClean="0"/>
              <a:t>‹#›</a:t>
            </a:fld>
            <a:endParaRPr lang="en-GB"/>
          </a:p>
        </p:txBody>
      </p:sp>
    </p:spTree>
    <p:extLst>
      <p:ext uri="{BB962C8B-B14F-4D97-AF65-F5344CB8AC3E}">
        <p14:creationId xmlns:p14="http://schemas.microsoft.com/office/powerpoint/2010/main" val="2055643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F51D84-3D61-4D97-A1F7-AB3948759FE8}" type="datetimeFigureOut">
              <a:rPr lang="en-GB" smtClean="0"/>
              <a:t>11/04/2024</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1D9AC2-E8FE-4BF7-9631-B9A157ADE400}" type="slidenum">
              <a:rPr lang="en-GB" smtClean="0"/>
              <a:t>‹#›</a:t>
            </a:fld>
            <a:endParaRPr lang="en-GB"/>
          </a:p>
        </p:txBody>
      </p:sp>
    </p:spTree>
    <p:extLst>
      <p:ext uri="{BB962C8B-B14F-4D97-AF65-F5344CB8AC3E}">
        <p14:creationId xmlns:p14="http://schemas.microsoft.com/office/powerpoint/2010/main" val="24414610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1075172"/>
            <a:ext cx="8928992" cy="5016758"/>
          </a:xfrm>
          <a:prstGeom prst="rect">
            <a:avLst/>
          </a:prstGeom>
        </p:spPr>
        <p:txBody>
          <a:bodyPr wrap="square">
            <a:spAutoFit/>
          </a:bodyPr>
          <a:lstStyle/>
          <a:p>
            <a:r>
              <a:rPr lang="en-IN" sz="2400" dirty="0">
                <a:latin typeface="Times New Roman" panose="02020603050405020304" pitchFamily="18" charset="0"/>
                <a:cs typeface="Times New Roman" panose="02020603050405020304" pitchFamily="18" charset="0"/>
              </a:rPr>
              <a:t>                   </a:t>
            </a: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                                             </a:t>
            </a:r>
            <a:endParaRPr lang="en-IN" sz="2400" b="1"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        TOPIC : WEB SCRAPING : DATA HARVESTING MASTERY                                          </a:t>
            </a:r>
          </a:p>
          <a:p>
            <a:pPr algn="just"/>
            <a:endParaRPr lang="en-IN"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TEAM MEMBERS :   </a:t>
            </a:r>
            <a:r>
              <a:rPr lang="en-IN" sz="2000" b="1" dirty="0">
                <a:latin typeface="Times New Roman" panose="02020603050405020304" pitchFamily="18" charset="0"/>
                <a:cs typeface="Times New Roman" panose="02020603050405020304" pitchFamily="18" charset="0"/>
              </a:rPr>
              <a:t>			 GUIDE NAME	</a:t>
            </a:r>
            <a:endParaRPr lang="en-IN" sz="2000" b="1" dirty="0" smtClean="0">
              <a:latin typeface="Times New Roman" panose="02020603050405020304" pitchFamily="18" charset="0"/>
              <a:cs typeface="Times New Roman" panose="02020603050405020304" pitchFamily="18" charset="0"/>
            </a:endParaRPr>
          </a:p>
          <a:p>
            <a:pPr algn="just"/>
            <a:r>
              <a:rPr lang="en-IN" sz="2000" b="1" dirty="0" smtClean="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LINGESH</a:t>
            </a:r>
            <a:r>
              <a:rPr lang="en-IN" sz="2000" dirty="0">
                <a:latin typeface="Times New Roman" panose="02020603050405020304" pitchFamily="18" charset="0"/>
                <a:cs typeface="Times New Roman" panose="02020603050405020304" pitchFamily="18" charset="0"/>
              </a:rPr>
              <a:t>. G      (61772221L02)    </a:t>
            </a:r>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 Dr .P. NITHYA</a:t>
            </a:r>
            <a:r>
              <a:rPr lang="en-IN" sz="2000" dirty="0" smtClean="0">
                <a:latin typeface="Times New Roman" panose="02020603050405020304" pitchFamily="18" charset="0"/>
                <a:cs typeface="Times New Roman" panose="02020603050405020304" pitchFamily="18" charset="0"/>
              </a:rPr>
              <a:t>	</a:t>
            </a:r>
          </a:p>
          <a:p>
            <a:pPr algn="just"/>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MOHAN RAJ R (61772221L03)	   </a:t>
            </a:r>
          </a:p>
          <a:p>
            <a:pPr algn="just"/>
            <a:r>
              <a:rPr lang="en-IN" sz="2000" dirty="0" smtClean="0">
                <a:latin typeface="Times New Roman" panose="02020603050405020304" pitchFamily="18" charset="0"/>
                <a:cs typeface="Times New Roman" panose="02020603050405020304" pitchFamily="18" charset="0"/>
              </a:rPr>
              <a:t>    LEJESH</a:t>
            </a:r>
            <a:r>
              <a:rPr lang="en-IN" sz="2000" dirty="0">
                <a:latin typeface="Times New Roman" panose="02020603050405020304" pitchFamily="18" charset="0"/>
                <a:cs typeface="Times New Roman" panose="02020603050405020304" pitchFamily="18" charset="0"/>
              </a:rPr>
              <a:t>. K         (61772221T305) </a:t>
            </a:r>
            <a:endParaRPr lang="en-IN" sz="2000" dirty="0" smtClean="0">
              <a:latin typeface="Times New Roman" panose="02020603050405020304" pitchFamily="18" charset="0"/>
              <a:cs typeface="Times New Roman" panose="02020603050405020304" pitchFamily="18" charset="0"/>
            </a:endParaRPr>
          </a:p>
          <a:p>
            <a:pPr algn="just"/>
            <a:r>
              <a:rPr lang="en-IN" sz="2000" b="1" dirty="0" smtClean="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		</a:t>
            </a:r>
            <a:endParaRPr lang="en-IN" dirty="0"/>
          </a:p>
        </p:txBody>
      </p:sp>
      <p:pic>
        <p:nvPicPr>
          <p:cNvPr id="11" name="Picture 4">
            <a:extLst>
              <a:ext uri="{FF2B5EF4-FFF2-40B4-BE49-F238E27FC236}">
                <a16:creationId xmlns="" xmlns:a16="http://schemas.microsoft.com/office/drawing/2014/main" id="{7FB3C1BA-F235-81A0-3CFE-F464292013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824" y="860658"/>
            <a:ext cx="2381250" cy="1905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907704" y="188640"/>
            <a:ext cx="5472608" cy="646331"/>
          </a:xfrm>
          <a:prstGeom prst="rect">
            <a:avLst/>
          </a:prstGeom>
        </p:spPr>
        <p:txBody>
          <a:bodyPr wrap="square">
            <a:spAutoFit/>
          </a:bodyPr>
          <a:lstStyle/>
          <a:p>
            <a:pPr algn="just"/>
            <a:r>
              <a:rPr lang="en-IN" b="1" dirty="0">
                <a:latin typeface="Times New Roman" panose="02020603050405020304" pitchFamily="18" charset="0"/>
                <a:cs typeface="Times New Roman" panose="02020603050405020304" pitchFamily="18" charset="0"/>
              </a:rPr>
              <a:t>GOVERNMENT COLLEGE OF ENGINEERING</a:t>
            </a:r>
          </a:p>
          <a:p>
            <a:pPr algn="just"/>
            <a:r>
              <a:rPr lang="en-IN" b="1" dirty="0">
                <a:latin typeface="Times New Roman" panose="02020603050405020304" pitchFamily="18" charset="0"/>
                <a:cs typeface="Times New Roman" panose="02020603050405020304" pitchFamily="18" charset="0"/>
              </a:rPr>
              <a:t>                              SALEM-11</a:t>
            </a:r>
          </a:p>
        </p:txBody>
      </p:sp>
      <p:cxnSp>
        <p:nvCxnSpPr>
          <p:cNvPr id="4" name="Straight Connector 3"/>
          <p:cNvCxnSpPr/>
          <p:nvPr/>
        </p:nvCxnSpPr>
        <p:spPr>
          <a:xfrm>
            <a:off x="0" y="2765658"/>
            <a:ext cx="914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3568163"/>
            <a:ext cx="93580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57902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latin typeface="Times New Roman" pitchFamily="18" charset="0"/>
                <a:cs typeface="Times New Roman" pitchFamily="18" charset="0"/>
              </a:rPr>
              <a:t>TARGET USERS</a:t>
            </a:r>
            <a:endParaRPr lang="en-GB" sz="3200" b="1" dirty="0">
              <a:latin typeface="Times New Roman" pitchFamily="18" charset="0"/>
              <a:cs typeface="Times New Roman" pitchFamily="18" charset="0"/>
            </a:endParaRPr>
          </a:p>
        </p:txBody>
      </p:sp>
      <p:sp>
        <p:nvSpPr>
          <p:cNvPr id="3" name="Content Placeholder 2"/>
          <p:cNvSpPr>
            <a:spLocks noGrp="1"/>
          </p:cNvSpPr>
          <p:nvPr>
            <p:ph sz="half" idx="1"/>
          </p:nvPr>
        </p:nvSpPr>
        <p:spPr>
          <a:xfrm>
            <a:off x="611560" y="1700808"/>
            <a:ext cx="5122912" cy="4525963"/>
          </a:xfrm>
        </p:spPr>
        <p:txBody>
          <a:bodyPr/>
          <a:lstStyle/>
          <a:p>
            <a:endParaRPr lang="en-GB" dirty="0"/>
          </a:p>
          <a:p>
            <a:pPr>
              <a:buFont typeface="Wingdings" pitchFamily="2" charset="2"/>
              <a:buChar char="v"/>
            </a:pPr>
            <a:r>
              <a:rPr lang="en-GB" dirty="0">
                <a:latin typeface="Times New Roman" pitchFamily="18" charset="0"/>
                <a:cs typeface="Times New Roman" pitchFamily="18" charset="0"/>
              </a:rPr>
              <a:t>Travel </a:t>
            </a:r>
            <a:r>
              <a:rPr lang="en-GB" dirty="0" smtClean="0">
                <a:latin typeface="Times New Roman" pitchFamily="18" charset="0"/>
                <a:cs typeface="Times New Roman" pitchFamily="18" charset="0"/>
              </a:rPr>
              <a:t>Industry</a:t>
            </a:r>
          </a:p>
          <a:p>
            <a:pPr>
              <a:buFont typeface="Wingdings" pitchFamily="2" charset="2"/>
              <a:buChar char="v"/>
            </a:pPr>
            <a:endParaRPr lang="en-GB" dirty="0">
              <a:latin typeface="Times New Roman" pitchFamily="18" charset="0"/>
              <a:cs typeface="Times New Roman" pitchFamily="18" charset="0"/>
            </a:endParaRPr>
          </a:p>
          <a:p>
            <a:pPr>
              <a:buFont typeface="Wingdings" pitchFamily="2" charset="2"/>
              <a:buChar char="v"/>
            </a:pPr>
            <a:r>
              <a:rPr lang="en-GB" dirty="0">
                <a:latin typeface="Times New Roman" pitchFamily="18" charset="0"/>
                <a:cs typeface="Times New Roman" pitchFamily="18" charset="0"/>
              </a:rPr>
              <a:t>Business </a:t>
            </a:r>
            <a:r>
              <a:rPr lang="en-GB" dirty="0" smtClean="0">
                <a:latin typeface="Times New Roman" pitchFamily="18" charset="0"/>
                <a:cs typeface="Times New Roman" pitchFamily="18" charset="0"/>
              </a:rPr>
              <a:t>Analysts</a:t>
            </a:r>
          </a:p>
          <a:p>
            <a:pPr>
              <a:buFont typeface="Wingdings" pitchFamily="2" charset="2"/>
              <a:buChar char="v"/>
            </a:pPr>
            <a:endParaRPr lang="en-GB" dirty="0">
              <a:latin typeface="Times New Roman" pitchFamily="18" charset="0"/>
              <a:cs typeface="Times New Roman" pitchFamily="18" charset="0"/>
            </a:endParaRPr>
          </a:p>
          <a:p>
            <a:pPr>
              <a:buFont typeface="Wingdings" pitchFamily="2" charset="2"/>
              <a:buChar char="v"/>
            </a:pPr>
            <a:r>
              <a:rPr lang="en-GB" dirty="0">
                <a:latin typeface="Times New Roman" pitchFamily="18" charset="0"/>
                <a:cs typeface="Times New Roman" pitchFamily="18" charset="0"/>
              </a:rPr>
              <a:t>Market Researchers</a:t>
            </a:r>
          </a:p>
        </p:txBody>
      </p:sp>
      <p:pic>
        <p:nvPicPr>
          <p:cNvPr id="2059" name="Picture 11"/>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5964089" y="3573016"/>
            <a:ext cx="2803022" cy="187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AutoShape 2" descr="Defining The Target Audience And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136" y="1484784"/>
            <a:ext cx="2762250"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2281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75C79675-9E8B-9455-EF54-A1880CE585FD}"/>
              </a:ext>
            </a:extLst>
          </p:cNvPr>
          <p:cNvSpPr txBox="1"/>
          <p:nvPr/>
        </p:nvSpPr>
        <p:spPr>
          <a:xfrm>
            <a:off x="107504" y="620688"/>
            <a:ext cx="7016262" cy="7879080"/>
          </a:xfrm>
          <a:prstGeom prst="rect">
            <a:avLst/>
          </a:prstGeom>
          <a:noFill/>
        </p:spPr>
        <p:txBody>
          <a:bodyPr wrap="square" rtlCol="0">
            <a:spAutoFit/>
          </a:bodyPr>
          <a:lstStyle/>
          <a:p>
            <a:pPr algn="ctr"/>
            <a:r>
              <a:rPr lang="en-IN" sz="3000" b="1" dirty="0">
                <a:latin typeface="Times New Roman" panose="02020603050405020304" pitchFamily="18" charset="0"/>
                <a:cs typeface="Times New Roman" panose="02020603050405020304" pitchFamily="18" charset="0"/>
              </a:rPr>
              <a:t>MOTIVATION</a:t>
            </a:r>
          </a:p>
          <a:p>
            <a:pPr algn="ctr"/>
            <a:endParaRPr lang="en-IN" sz="2000" dirty="0">
              <a:latin typeface="Times New Roman" panose="02020603050405020304" pitchFamily="18" charset="0"/>
              <a:cs typeface="Times New Roman" panose="02020603050405020304" pitchFamily="18" charset="0"/>
            </a:endParaRPr>
          </a:p>
          <a:p>
            <a:pPr algn="ctr"/>
            <a:endParaRPr lang="en-IN" sz="2000" dirty="0">
              <a:latin typeface="Times New Roman" panose="02020603050405020304" pitchFamily="18" charset="0"/>
              <a:cs typeface="Times New Roman" panose="02020603050405020304" pitchFamily="18" charset="0"/>
            </a:endParaRPr>
          </a:p>
          <a:p>
            <a:pPr algn="ctr"/>
            <a:endParaRPr lang="en-IN" sz="2000" dirty="0">
              <a:latin typeface="Times New Roman" panose="02020603050405020304" pitchFamily="18" charset="0"/>
              <a:cs typeface="Times New Roman" panose="02020603050405020304" pitchFamily="18" charset="0"/>
            </a:endParaRPr>
          </a:p>
          <a:p>
            <a:pPr marL="1828800" lvl="3" indent="-457200">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Data Collection</a:t>
            </a:r>
          </a:p>
          <a:p>
            <a:pPr marL="1828800" lvl="3" indent="-457200">
              <a:buFont typeface="Wingdings" panose="05000000000000000000" pitchFamily="2" charset="2"/>
              <a:buChar char="Ø"/>
            </a:pPr>
            <a:endParaRPr lang="en-IN" sz="2400" dirty="0">
              <a:latin typeface="Times New Roman" panose="02020603050405020304" pitchFamily="18" charset="0"/>
              <a:cs typeface="Times New Roman" panose="02020603050405020304" pitchFamily="18" charset="0"/>
            </a:endParaRPr>
          </a:p>
          <a:p>
            <a:pPr marL="1714500" lvl="3" indent="-342900">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    Real-time Data updates</a:t>
            </a:r>
          </a:p>
          <a:p>
            <a:pPr marL="1828800" lvl="3" indent="-457200">
              <a:buFont typeface="Wingdings" panose="05000000000000000000" pitchFamily="2" charset="2"/>
              <a:buChar char="Ø"/>
            </a:pPr>
            <a:endParaRPr lang="en-IN" sz="2400" dirty="0">
              <a:latin typeface="Times New Roman" panose="02020603050405020304" pitchFamily="18" charset="0"/>
              <a:cs typeface="Times New Roman" panose="02020603050405020304" pitchFamily="18" charset="0"/>
            </a:endParaRPr>
          </a:p>
          <a:p>
            <a:pPr marL="1828800" lvl="3" indent="-457200">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  Research Purpose</a:t>
            </a:r>
          </a:p>
          <a:p>
            <a:pPr marL="1828800" lvl="3" indent="-457200">
              <a:buFont typeface="Wingdings" panose="05000000000000000000" pitchFamily="2" charset="2"/>
              <a:buChar char="Ø"/>
            </a:pPr>
            <a:endParaRPr lang="en-IN" sz="2400" dirty="0">
              <a:latin typeface="Times New Roman" panose="02020603050405020304" pitchFamily="18" charset="0"/>
              <a:cs typeface="Times New Roman" panose="02020603050405020304" pitchFamily="18" charset="0"/>
            </a:endParaRPr>
          </a:p>
          <a:p>
            <a:pPr marL="1828800" lvl="3" indent="-457200">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  Historical Data Collection</a:t>
            </a:r>
          </a:p>
          <a:p>
            <a:pPr marL="1828800" lvl="3" indent="-457200">
              <a:buFont typeface="Wingdings" panose="05000000000000000000" pitchFamily="2" charset="2"/>
              <a:buChar char="Ø"/>
            </a:pPr>
            <a:endParaRPr lang="en-IN" sz="2400" dirty="0">
              <a:latin typeface="Times New Roman" panose="02020603050405020304" pitchFamily="18" charset="0"/>
              <a:cs typeface="Times New Roman" panose="02020603050405020304" pitchFamily="18" charset="0"/>
            </a:endParaRPr>
          </a:p>
          <a:p>
            <a:pPr marL="1828800" lvl="3" indent="-457200">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  Efficient Price Comparison</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1864" y="1268760"/>
            <a:ext cx="2923803" cy="401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34040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000" b="1" dirty="0">
                <a:latin typeface="Times New Roman" pitchFamily="18" charset="0"/>
                <a:cs typeface="Times New Roman" pitchFamily="18" charset="0"/>
              </a:rPr>
              <a:t>HARDWARE REQUIREMENT</a:t>
            </a:r>
            <a:endParaRPr lang="en-GB" sz="3000" b="1" dirty="0">
              <a:latin typeface="Times New Roman" pitchFamily="18" charset="0"/>
              <a:cs typeface="Times New Roman" pitchFamily="18" charset="0"/>
            </a:endParaRPr>
          </a:p>
        </p:txBody>
      </p:sp>
      <p:sp>
        <p:nvSpPr>
          <p:cNvPr id="3" name="Content Placeholder 2"/>
          <p:cNvSpPr>
            <a:spLocks noGrp="1"/>
          </p:cNvSpPr>
          <p:nvPr>
            <p:ph sz="half" idx="1"/>
          </p:nvPr>
        </p:nvSpPr>
        <p:spPr>
          <a:xfrm>
            <a:off x="457200" y="1600200"/>
            <a:ext cx="4618856" cy="4525963"/>
          </a:xfrm>
        </p:spPr>
        <p:txBody>
          <a:bodyPr>
            <a:normAutofit/>
          </a:bodyPr>
          <a:lstStyle/>
          <a:p>
            <a:pPr marL="571500" indent="-571500">
              <a:buFont typeface="+mj-lt"/>
              <a:buAutoNum type="romanUcPeriod"/>
            </a:pPr>
            <a:r>
              <a:rPr lang="en-IN" sz="2400" dirty="0">
                <a:cs typeface="Times New Roman" pitchFamily="18" charset="0"/>
              </a:rPr>
              <a:t>RAM: 6GB .</a:t>
            </a:r>
          </a:p>
          <a:p>
            <a:pPr marL="571500" indent="-571500">
              <a:buFont typeface="+mj-lt"/>
              <a:buAutoNum type="romanUcPeriod"/>
            </a:pPr>
            <a:endParaRPr lang="en-IN" sz="2400" dirty="0">
              <a:cs typeface="Times New Roman" pitchFamily="18" charset="0"/>
            </a:endParaRPr>
          </a:p>
          <a:p>
            <a:pPr marL="571500" indent="-571500">
              <a:buFont typeface="+mj-lt"/>
              <a:buAutoNum type="romanUcPeriod"/>
            </a:pPr>
            <a:r>
              <a:rPr lang="en-GB" sz="2400" dirty="0">
                <a:cs typeface="Times New Roman" pitchFamily="18" charset="0"/>
              </a:rPr>
              <a:t>STORAGE : The amount of storage required depends on the volume of data being collected. Solid-state drives (SSDs) are preferred over HDD.</a:t>
            </a:r>
          </a:p>
          <a:p>
            <a:pPr marL="571500" indent="-571500">
              <a:buFont typeface="+mj-lt"/>
              <a:buAutoNum type="romanUcPeriod"/>
            </a:pPr>
            <a:endParaRPr lang="en-GB" sz="2400" dirty="0">
              <a:cs typeface="Times New Roman" pitchFamily="18" charset="0"/>
            </a:endParaRPr>
          </a:p>
          <a:p>
            <a:pPr marL="571500" indent="-571500">
              <a:buFont typeface="+mj-lt"/>
              <a:buAutoNum type="romanUcPeriod"/>
            </a:pPr>
            <a:r>
              <a:rPr lang="en-GB" sz="2400" dirty="0">
                <a:cs typeface="Times New Roman" pitchFamily="18" charset="0"/>
              </a:rPr>
              <a:t>PROCESSOR  :</a:t>
            </a:r>
            <a:r>
              <a:rPr lang="en-GB" sz="2400" dirty="0" err="1">
                <a:cs typeface="Times New Roman" pitchFamily="18" charset="0"/>
              </a:rPr>
              <a:t>intel</a:t>
            </a:r>
            <a:r>
              <a:rPr lang="en-GB" sz="2400" dirty="0">
                <a:cs typeface="Times New Roman" pitchFamily="18" charset="0"/>
              </a:rPr>
              <a:t>  i3 or      Higher versions </a:t>
            </a:r>
            <a:r>
              <a:rPr lang="en-GB" sz="2400" dirty="0" err="1">
                <a:cs typeface="Times New Roman" pitchFamily="18" charset="0"/>
              </a:rPr>
              <a:t>preffered</a:t>
            </a:r>
            <a:r>
              <a:rPr lang="en-GB" sz="2400" dirty="0">
                <a:cs typeface="Times New Roman" pitchFamily="18" charset="0"/>
              </a:rPr>
              <a:t>. </a:t>
            </a:r>
          </a:p>
        </p:txBody>
      </p:sp>
      <p:pic>
        <p:nvPicPr>
          <p:cNvPr id="5122"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868144" y="2204865"/>
            <a:ext cx="2818656" cy="2432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87416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1143000"/>
          </a:xfrm>
        </p:spPr>
        <p:txBody>
          <a:bodyPr>
            <a:normAutofit/>
          </a:bodyPr>
          <a:lstStyle/>
          <a:p>
            <a:r>
              <a:rPr lang="en-IN" sz="3000" b="1" dirty="0">
                <a:latin typeface="Times New Roman" pitchFamily="18" charset="0"/>
                <a:cs typeface="Times New Roman" pitchFamily="18" charset="0"/>
              </a:rPr>
              <a:t>SOFTWARE</a:t>
            </a:r>
            <a:r>
              <a:rPr lang="en-IN" sz="2800" b="1" dirty="0">
                <a:latin typeface="Times New Roman" pitchFamily="18" charset="0"/>
                <a:cs typeface="Times New Roman" pitchFamily="18" charset="0"/>
              </a:rPr>
              <a:t> REQUIRED</a:t>
            </a:r>
            <a:endParaRPr lang="en-GB" sz="2800" b="1" dirty="0">
              <a:latin typeface="Times New Roman" pitchFamily="18" charset="0"/>
              <a:cs typeface="Times New Roman" pitchFamily="18" charset="0"/>
            </a:endParaRPr>
          </a:p>
        </p:txBody>
      </p:sp>
      <p:sp>
        <p:nvSpPr>
          <p:cNvPr id="3" name="Content Placeholder 2"/>
          <p:cNvSpPr>
            <a:spLocks noGrp="1"/>
          </p:cNvSpPr>
          <p:nvPr>
            <p:ph sz="half" idx="1"/>
          </p:nvPr>
        </p:nvSpPr>
        <p:spPr>
          <a:xfrm>
            <a:off x="395536" y="1484784"/>
            <a:ext cx="8363272" cy="4958011"/>
          </a:xfrm>
        </p:spPr>
        <p:txBody>
          <a:bodyPr>
            <a:normAutofit/>
          </a:bodyPr>
          <a:lstStyle/>
          <a:p>
            <a:r>
              <a:rPr lang="en-IN" sz="2400" dirty="0">
                <a:cs typeface="Times New Roman" pitchFamily="18" charset="0"/>
              </a:rPr>
              <a:t>IDE :</a:t>
            </a:r>
            <a:r>
              <a:rPr lang="en-GB" sz="2400" dirty="0">
                <a:cs typeface="Times New Roman" pitchFamily="18" charset="0"/>
              </a:rPr>
              <a:t>Google </a:t>
            </a:r>
            <a:r>
              <a:rPr lang="en-GB" sz="2400" dirty="0" err="1">
                <a:cs typeface="Times New Roman" pitchFamily="18" charset="0"/>
              </a:rPr>
              <a:t>colab</a:t>
            </a:r>
            <a:r>
              <a:rPr lang="en-GB" sz="2400" dirty="0">
                <a:cs typeface="Times New Roman" pitchFamily="18" charset="0"/>
              </a:rPr>
              <a:t>.</a:t>
            </a:r>
          </a:p>
          <a:p>
            <a:endParaRPr lang="en-GB" sz="2400" dirty="0">
              <a:cs typeface="Times New Roman" pitchFamily="18" charset="0"/>
            </a:endParaRPr>
          </a:p>
          <a:p>
            <a:pPr>
              <a:buFont typeface="Wingdings" pitchFamily="2" charset="2"/>
              <a:buChar char="v"/>
            </a:pPr>
            <a:r>
              <a:rPr lang="en-IN" sz="2400" dirty="0">
                <a:cs typeface="Times New Roman" pitchFamily="18" charset="0"/>
              </a:rPr>
              <a:t>PACKAGES:</a:t>
            </a:r>
            <a:endParaRPr lang="en-GB" sz="2400" dirty="0">
              <a:cs typeface="Times New Roman" pitchFamily="18" charset="0"/>
            </a:endParaRPr>
          </a:p>
          <a:p>
            <a:pPr marL="571500" indent="-571500" algn="just">
              <a:buFont typeface="+mj-lt"/>
              <a:buAutoNum type="romanUcPeriod"/>
            </a:pPr>
            <a:r>
              <a:rPr lang="en-GB" sz="2400" dirty="0">
                <a:cs typeface="Times New Roman" pitchFamily="18" charset="0"/>
              </a:rPr>
              <a:t>‘requests’ package : used to requesting the website.</a:t>
            </a:r>
          </a:p>
          <a:p>
            <a:pPr marL="571500" indent="-571500" algn="just">
              <a:buFont typeface="+mj-lt"/>
              <a:buAutoNum type="romanUcPeriod"/>
            </a:pPr>
            <a:r>
              <a:rPr lang="en-GB" sz="2400" dirty="0">
                <a:cs typeface="Times New Roman" pitchFamily="18" charset="0"/>
              </a:rPr>
              <a:t> Beautiful Soup is a  library that is commonly used for web scraping purposes</a:t>
            </a:r>
            <a:r>
              <a:rPr lang="en-GB" sz="2400" dirty="0" smtClean="0">
                <a:cs typeface="Times New Roman" pitchFamily="18" charset="0"/>
              </a:rPr>
              <a:t>.</a:t>
            </a:r>
          </a:p>
          <a:p>
            <a:pPr marL="571500" indent="-571500" algn="just">
              <a:buFont typeface="+mj-lt"/>
              <a:buAutoNum type="romanUcPeriod"/>
            </a:pPr>
            <a:r>
              <a:rPr lang="en-GB" sz="2400" b="1" dirty="0"/>
              <a:t>Pandas</a:t>
            </a:r>
            <a:r>
              <a:rPr lang="en-GB" sz="2400" dirty="0"/>
              <a:t>: Pandas is a popular Python library for data manipulation and analysis. It is often used in web scraping projects for storing and processing scraped data.</a:t>
            </a:r>
            <a:endParaRPr lang="en-GB" sz="2400" dirty="0">
              <a:cs typeface="Times New Roman" pitchFamily="18" charset="0"/>
            </a:endParaRPr>
          </a:p>
          <a:p>
            <a:pPr marL="571500" indent="-571500" algn="just">
              <a:buFont typeface="+mj-lt"/>
              <a:buAutoNum type="romanUcPeriod"/>
            </a:pPr>
            <a:r>
              <a:rPr lang="en-IN" sz="2400" dirty="0">
                <a:cs typeface="Times New Roman" pitchFamily="18" charset="0"/>
              </a:rPr>
              <a:t>SqlLite3  : used to convert database.</a:t>
            </a:r>
            <a:endParaRPr lang="en-GB" sz="2400" dirty="0">
              <a:cs typeface="Times New Roman" pitchFamily="18" charset="0"/>
            </a:endParaRPr>
          </a:p>
          <a:p>
            <a:pPr marL="571500" indent="-571500" algn="just">
              <a:buFont typeface="+mj-lt"/>
              <a:buAutoNum type="romanUcPeriod"/>
            </a:pPr>
            <a:endParaRPr lang="en-GB" sz="2400" dirty="0">
              <a:cs typeface="Times New Roman" pitchFamily="18" charset="0"/>
            </a:endParaRPr>
          </a:p>
        </p:txBody>
      </p:sp>
      <p:sp>
        <p:nvSpPr>
          <p:cNvPr id="4" name="Content Placeholder 3"/>
          <p:cNvSpPr>
            <a:spLocks noGrp="1"/>
          </p:cNvSpPr>
          <p:nvPr>
            <p:ph sz="half" idx="2"/>
          </p:nvPr>
        </p:nvSpPr>
        <p:spPr>
          <a:xfrm>
            <a:off x="7596336" y="1600200"/>
            <a:ext cx="1090464" cy="4525963"/>
          </a:xfrm>
        </p:spPr>
        <p:txBody>
          <a:bodyPr>
            <a:normAutofit/>
          </a:bodyPr>
          <a:lstStyle/>
          <a:p>
            <a:pPr marL="0" indent="0">
              <a:buNone/>
            </a:pPr>
            <a:endParaRPr lang="en-IN" dirty="0"/>
          </a:p>
          <a:p>
            <a:pPr marL="0" indent="0">
              <a:buNone/>
            </a:pPr>
            <a:r>
              <a:rPr lang="en-IN" dirty="0"/>
              <a:t> </a:t>
            </a:r>
            <a:endParaRPr lang="en-GB" dirty="0"/>
          </a:p>
        </p:txBody>
      </p:sp>
    </p:spTree>
    <p:extLst>
      <p:ext uri="{BB962C8B-B14F-4D97-AF65-F5344CB8AC3E}">
        <p14:creationId xmlns:p14="http://schemas.microsoft.com/office/powerpoint/2010/main" val="35462699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000" b="1" dirty="0">
                <a:latin typeface="Times New Roman" pitchFamily="18" charset="0"/>
                <a:cs typeface="Times New Roman" pitchFamily="18" charset="0"/>
              </a:rPr>
              <a:t>Algorithm</a:t>
            </a:r>
          </a:p>
        </p:txBody>
      </p:sp>
      <p:sp>
        <p:nvSpPr>
          <p:cNvPr id="3" name="Content Placeholder 2"/>
          <p:cNvSpPr>
            <a:spLocks noGrp="1"/>
          </p:cNvSpPr>
          <p:nvPr>
            <p:ph sz="half" idx="1"/>
          </p:nvPr>
        </p:nvSpPr>
        <p:spPr>
          <a:xfrm>
            <a:off x="457200" y="1268760"/>
            <a:ext cx="5482952" cy="5328592"/>
          </a:xfrm>
        </p:spPr>
        <p:txBody>
          <a:bodyPr>
            <a:normAutofit/>
          </a:bodyPr>
          <a:lstStyle/>
          <a:p>
            <a:pPr marL="571500" indent="-571500">
              <a:buFont typeface="+mj-lt"/>
              <a:buAutoNum type="romanUcPeriod"/>
            </a:pPr>
            <a:r>
              <a:rPr lang="en-GB" sz="2400" dirty="0"/>
              <a:t>Parsing Algorithms</a:t>
            </a:r>
          </a:p>
          <a:p>
            <a:pPr marL="571500" indent="-571500">
              <a:buFont typeface="+mj-lt"/>
              <a:buAutoNum type="romanUcPeriod"/>
            </a:pPr>
            <a:endParaRPr lang="en-IN" sz="2400" dirty="0"/>
          </a:p>
          <a:p>
            <a:pPr marL="0" indent="0">
              <a:buNone/>
            </a:pPr>
            <a:r>
              <a:rPr lang="en-IN" sz="2400" u="sng" dirty="0"/>
              <a:t>TECHNIQUES:</a:t>
            </a:r>
          </a:p>
          <a:p>
            <a:pPr marL="571500" indent="-571500">
              <a:buFont typeface="+mj-lt"/>
              <a:buAutoNum type="romanUcPeriod"/>
            </a:pPr>
            <a:r>
              <a:rPr lang="en-GB" sz="2400" dirty="0"/>
              <a:t>HTTP </a:t>
            </a:r>
            <a:r>
              <a:rPr lang="en-GB" sz="2400" dirty="0" smtClean="0"/>
              <a:t>Requests</a:t>
            </a:r>
          </a:p>
          <a:p>
            <a:pPr marL="571500" indent="-571500">
              <a:buFont typeface="+mj-lt"/>
              <a:buAutoNum type="romanUcPeriod"/>
            </a:pPr>
            <a:r>
              <a:rPr lang="en-GB" sz="2400" b="1" dirty="0"/>
              <a:t>User-Agent Rotation</a:t>
            </a:r>
            <a:r>
              <a:rPr lang="en-GB" sz="2400" dirty="0"/>
              <a:t>: User-agent rotation involves rotating the user-agent string sent in HTTP requests to mimic different web browsers or devices. This can help to avoid detection and prevent websites from blocking or restricting access based on user-agent</a:t>
            </a:r>
            <a:r>
              <a:rPr lang="en-GB" sz="2400" dirty="0" smtClean="0"/>
              <a:t>.</a:t>
            </a:r>
            <a:endParaRPr lang="en-GB" sz="2400" dirty="0"/>
          </a:p>
        </p:txBody>
      </p:sp>
      <p:pic>
        <p:nvPicPr>
          <p:cNvPr id="6146"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796136" y="1556792"/>
            <a:ext cx="2890664" cy="3221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16258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000" b="1" dirty="0" smtClean="0">
                <a:latin typeface="Times New Roman" pitchFamily="18" charset="0"/>
                <a:cs typeface="Times New Roman" pitchFamily="18" charset="0"/>
              </a:rPr>
              <a:t>OUTPUT SCREENSHOTS</a:t>
            </a:r>
            <a:r>
              <a:rPr lang="en-IN" dirty="0" smtClean="0"/>
              <a:t/>
            </a:r>
            <a:br>
              <a:rPr lang="en-IN" dirty="0" smtClean="0"/>
            </a:br>
            <a:r>
              <a:rPr lang="en-IN" sz="2700" dirty="0" smtClean="0"/>
              <a:t>Scrapped data from Tamilnadu</a:t>
            </a:r>
            <a:endParaRPr lang="en-GB" sz="27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922" y="1600200"/>
            <a:ext cx="8046156" cy="4525963"/>
          </a:xfrm>
          <a:prstGeom prst="rect">
            <a:avLst/>
          </a:prstGeom>
          <a:ln w="38100" cap="sq">
            <a:solidFill>
              <a:schemeClr val="tx1">
                <a:lumMod val="95000"/>
                <a:lumOff val="5000"/>
              </a:schemeClr>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443558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210146"/>
          </a:xfrm>
        </p:spPr>
        <p:txBody>
          <a:bodyPr>
            <a:normAutofit/>
          </a:bodyPr>
          <a:lstStyle/>
          <a:p>
            <a:r>
              <a:rPr lang="en-IN" sz="2400" dirty="0" smtClean="0">
                <a:latin typeface="+mn-lt"/>
              </a:rPr>
              <a:t>Scrapped data from Salem</a:t>
            </a:r>
            <a:endParaRPr lang="en-GB" sz="2400" dirty="0">
              <a:latin typeface="+mn-lt"/>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922" y="1556792"/>
            <a:ext cx="8046156" cy="45259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41692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000" b="1" dirty="0" smtClean="0">
                <a:latin typeface="Times New Roman" pitchFamily="18" charset="0"/>
                <a:cs typeface="Times New Roman" pitchFamily="18" charset="0"/>
              </a:rPr>
              <a:t>Conclusion</a:t>
            </a:r>
            <a:endParaRPr lang="en-GB" sz="3000"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r>
              <a:rPr lang="en-GB" sz="2400" dirty="0"/>
              <a:t>O</a:t>
            </a:r>
            <a:r>
              <a:rPr lang="en-GB" sz="2400" dirty="0" smtClean="0"/>
              <a:t>ur </a:t>
            </a:r>
            <a:r>
              <a:rPr lang="en-GB" sz="2400" dirty="0"/>
              <a:t>mini project on web scraping from Booking.com has provided valuable insights into data extraction and analysis. Despite challenges, we successfully collected data on hotel listings, reviews, and pricing trends. This experience has equipped us with essential skills in web scraping and data manipulation. Moving forward, the knowledge gained will fuel future endeavors in data-driven decision-making and analysis.</a:t>
            </a:r>
            <a:endParaRPr lang="en-GB" sz="2400" dirty="0"/>
          </a:p>
        </p:txBody>
      </p:sp>
    </p:spTree>
    <p:extLst>
      <p:ext uri="{BB962C8B-B14F-4D97-AF65-F5344CB8AC3E}">
        <p14:creationId xmlns:p14="http://schemas.microsoft.com/office/powerpoint/2010/main" val="5741935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229600" cy="1008112"/>
          </a:xfrm>
        </p:spPr>
        <p:txBody>
          <a:bodyPr>
            <a:normAutofit/>
          </a:bodyPr>
          <a:lstStyle/>
          <a:p>
            <a:r>
              <a:rPr lang="en-IN" sz="3000" dirty="0" smtClean="0"/>
              <a:t>Future Works</a:t>
            </a:r>
            <a:endParaRPr lang="en-GB" sz="3000" dirty="0"/>
          </a:p>
        </p:txBody>
      </p:sp>
      <p:sp>
        <p:nvSpPr>
          <p:cNvPr id="3" name="Content Placeholder 2"/>
          <p:cNvSpPr>
            <a:spLocks noGrp="1"/>
          </p:cNvSpPr>
          <p:nvPr>
            <p:ph idx="1"/>
          </p:nvPr>
        </p:nvSpPr>
        <p:spPr>
          <a:xfrm>
            <a:off x="107504" y="1124744"/>
            <a:ext cx="6336704" cy="5001419"/>
          </a:xfrm>
        </p:spPr>
        <p:txBody>
          <a:bodyPr>
            <a:normAutofit/>
          </a:bodyPr>
          <a:lstStyle/>
          <a:p>
            <a:r>
              <a:rPr lang="en-IN" sz="2400" dirty="0" smtClean="0"/>
              <a:t>We scrapping the many websites using one code.</a:t>
            </a:r>
          </a:p>
          <a:p>
            <a:r>
              <a:rPr lang="en-GB" sz="2400" dirty="0"/>
              <a:t>Utilize advanced statistical and machine learning techniques to derive deeper insights from the scraped data, such as predicting hotel occupancy rates or identifying seasonal pricing trends.</a:t>
            </a:r>
          </a:p>
          <a:p>
            <a:endParaRPr lang="en-GB" sz="2400" dirty="0"/>
          </a:p>
          <a:p>
            <a:r>
              <a:rPr lang="en-GB" sz="2400" dirty="0" smtClean="0"/>
              <a:t> </a:t>
            </a:r>
            <a:r>
              <a:rPr lang="en-GB" sz="2400" dirty="0"/>
              <a:t>Develop a system for real-time monitoring of hotel availability, prices, and customer reviews on Booking.com, enabling timely adjustments to pricing strategies or marketing campaigns.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1712" y="1628800"/>
            <a:ext cx="2592288" cy="234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84070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648072"/>
          </a:xfrm>
        </p:spPr>
        <p:txBody>
          <a:bodyPr/>
          <a:lstStyle/>
          <a:p>
            <a:r>
              <a:rPr lang="en-IN" sz="3000" dirty="0" smtClean="0"/>
              <a:t>References</a:t>
            </a:r>
            <a:endParaRPr lang="en-GB" sz="3000" dirty="0"/>
          </a:p>
        </p:txBody>
      </p:sp>
      <p:sp>
        <p:nvSpPr>
          <p:cNvPr id="3" name="Content Placeholder 2"/>
          <p:cNvSpPr>
            <a:spLocks noGrp="1"/>
          </p:cNvSpPr>
          <p:nvPr>
            <p:ph idx="1"/>
          </p:nvPr>
        </p:nvSpPr>
        <p:spPr>
          <a:xfrm>
            <a:off x="457200" y="1124744"/>
            <a:ext cx="7859216" cy="5001419"/>
          </a:xfrm>
        </p:spPr>
        <p:txBody>
          <a:bodyPr>
            <a:noAutofit/>
          </a:bodyPr>
          <a:lstStyle/>
          <a:p>
            <a:r>
              <a:rPr lang="en-GB" sz="2400" dirty="0"/>
              <a:t>Review Booking.com's terms of service and their robots.txt file to understand any restrictions or guidelines they have regarding web scraping. This will help ensure compliance and avoid any legal issues</a:t>
            </a:r>
            <a:r>
              <a:rPr lang="en-GB" sz="2400" dirty="0" smtClean="0"/>
              <a:t>.</a:t>
            </a:r>
          </a:p>
          <a:p>
            <a:r>
              <a:rPr lang="en-GB" sz="2400" dirty="0"/>
              <a:t>Engage with online communities and forums like Stack Overflow, Reddit, or GitHub, where developers often share their experiences and provide advice on web scraping projects. You may find helpful tips and solutions to challenges encountered during scraping</a:t>
            </a:r>
            <a:r>
              <a:rPr lang="en-GB" sz="2400" dirty="0" smtClean="0"/>
              <a:t>.</a:t>
            </a:r>
          </a:p>
          <a:p>
            <a:r>
              <a:rPr lang="en-GB" sz="2400" dirty="0"/>
              <a:t>Search for YouTube tutorials, blogs, and articles that provide step-by-step guides on web scraping from Booking.com or similar websites. Many content creators share their techniques and insights for scraping data effectively.</a:t>
            </a:r>
            <a:endParaRPr lang="en-GB" sz="2400" dirty="0"/>
          </a:p>
        </p:txBody>
      </p:sp>
    </p:spTree>
    <p:extLst>
      <p:ext uri="{BB962C8B-B14F-4D97-AF65-F5344CB8AC3E}">
        <p14:creationId xmlns:p14="http://schemas.microsoft.com/office/powerpoint/2010/main" val="14413263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09" y="346776"/>
            <a:ext cx="6145823" cy="5601533"/>
          </a:xfrm>
          <a:prstGeom prst="rect">
            <a:avLst/>
          </a:prstGeom>
        </p:spPr>
        <p:txBody>
          <a:bodyPr wrap="square">
            <a:spAutoFit/>
          </a:bodyPr>
          <a:lstStyle/>
          <a:p>
            <a:pPr algn="ctr"/>
            <a:r>
              <a:rPr lang="en-US" sz="3200" b="1" dirty="0">
                <a:latin typeface="Times New Roman" pitchFamily="18" charset="0"/>
                <a:cs typeface="Times New Roman" pitchFamily="18" charset="0"/>
              </a:rPr>
              <a:t>             INTRODUCTION</a:t>
            </a:r>
          </a:p>
          <a:p>
            <a:pPr algn="ctr"/>
            <a:endParaRPr lang="en-US" sz="2800" b="1" dirty="0">
              <a:latin typeface="Times New Roman" pitchFamily="18" charset="0"/>
              <a:cs typeface="Times New Roman" pitchFamily="18" charset="0"/>
            </a:endParaRPr>
          </a:p>
          <a:p>
            <a:pPr algn="ctr"/>
            <a:endParaRPr lang="en-US" sz="2800" b="1" dirty="0">
              <a:latin typeface="Times New Roman" pitchFamily="18" charset="0"/>
              <a:cs typeface="Times New Roman" pitchFamily="18" charset="0"/>
            </a:endParaRPr>
          </a:p>
          <a:p>
            <a:pPr marL="342900" indent="-342900">
              <a:buFont typeface="Wingdings" pitchFamily="2" charset="2"/>
              <a:buChar char="v"/>
            </a:pPr>
            <a:r>
              <a:rPr lang="en-IN" dirty="0">
                <a:latin typeface="Times New Roman" pitchFamily="18" charset="0"/>
                <a:cs typeface="Times New Roman" pitchFamily="18" charset="0"/>
              </a:rPr>
              <a:t>Web scraping (web harvesting or web data extraction) is a computer software technique of </a:t>
            </a:r>
            <a:r>
              <a:rPr lang="en-IN" b="1" dirty="0">
                <a:latin typeface="Times New Roman" pitchFamily="18" charset="0"/>
                <a:cs typeface="Times New Roman" pitchFamily="18" charset="0"/>
              </a:rPr>
              <a:t>extracting information from websites</a:t>
            </a:r>
            <a:r>
              <a:rPr lang="en-IN" dirty="0">
                <a:latin typeface="Times New Roman" pitchFamily="18" charset="0"/>
                <a:cs typeface="Times New Roman" pitchFamily="18" charset="0"/>
              </a:rPr>
              <a:t>.</a:t>
            </a:r>
          </a:p>
          <a:p>
            <a:pPr marL="342900" indent="-342900">
              <a:buFont typeface="Wingdings" pitchFamily="2" charset="2"/>
              <a:buChar char="v"/>
            </a:pPr>
            <a:endParaRPr lang="en-IN" dirty="0">
              <a:latin typeface="Times New Roman" pitchFamily="18" charset="0"/>
              <a:cs typeface="Times New Roman" pitchFamily="18" charset="0"/>
            </a:endParaRPr>
          </a:p>
          <a:p>
            <a:pPr marL="342900" indent="-342900">
              <a:buFont typeface="Wingdings" pitchFamily="2" charset="2"/>
              <a:buChar char="v"/>
            </a:pPr>
            <a:r>
              <a:rPr lang="en-IN" dirty="0">
                <a:latin typeface="Times New Roman" pitchFamily="18" charset="0"/>
                <a:cs typeface="Times New Roman" pitchFamily="18" charset="0"/>
              </a:rPr>
              <a:t> Web scraping typically targets one web site at a time to extract  unstructured information and put it in a structured form for reuse.</a:t>
            </a:r>
          </a:p>
          <a:p>
            <a:pPr marL="342900" indent="-342900">
              <a:buFont typeface="Wingdings" pitchFamily="2" charset="2"/>
              <a:buChar char="v"/>
            </a:pPr>
            <a:endParaRPr lang="en-IN" b="1" dirty="0">
              <a:latin typeface="Times New Roman" pitchFamily="18" charset="0"/>
              <a:cs typeface="Times New Roman" pitchFamily="18" charset="0"/>
            </a:endParaRPr>
          </a:p>
          <a:p>
            <a:pPr marL="342900" indent="-342900">
              <a:buFont typeface="Wingdings" pitchFamily="2" charset="2"/>
              <a:buChar char="v"/>
            </a:pPr>
            <a:r>
              <a:rPr lang="en-IN" dirty="0">
                <a:latin typeface="Times New Roman" pitchFamily="18" charset="0"/>
                <a:cs typeface="Times New Roman" pitchFamily="18" charset="0"/>
              </a:rPr>
              <a:t>Web Scraping can be used by companies to scrap the product data for their products and competing products as well to see how it impacts  their </a:t>
            </a:r>
            <a:r>
              <a:rPr lang="en-IN" b="1" dirty="0">
                <a:latin typeface="Times New Roman" pitchFamily="18" charset="0"/>
                <a:cs typeface="Times New Roman" pitchFamily="18" charset="0"/>
              </a:rPr>
              <a:t>pricing strategies</a:t>
            </a:r>
            <a:r>
              <a:rPr lang="en-IN" dirty="0">
                <a:latin typeface="Times New Roman" pitchFamily="18" charset="0"/>
                <a:cs typeface="Times New Roman" pitchFamily="18" charset="0"/>
              </a:rPr>
              <a:t>.   </a:t>
            </a:r>
          </a:p>
          <a:p>
            <a:r>
              <a:rPr lang="en-IN" dirty="0">
                <a:latin typeface="Times New Roman" pitchFamily="18" charset="0"/>
                <a:cs typeface="Times New Roman" pitchFamily="18" charset="0"/>
              </a:rPr>
              <a:t>                                                                                                                                                                                                                                     </a:t>
            </a:r>
          </a:p>
          <a:p>
            <a:pPr marL="342900" indent="-342900">
              <a:buFont typeface="Wingdings" pitchFamily="2" charset="2"/>
              <a:buChar char="v"/>
            </a:pPr>
            <a:r>
              <a:rPr lang="en-IN" dirty="0">
                <a:latin typeface="Times New Roman" pitchFamily="18" charset="0"/>
                <a:cs typeface="Times New Roman" pitchFamily="18" charset="0"/>
              </a:rPr>
              <a:t>Companies can use this data to fix the optimal pricing </a:t>
            </a:r>
            <a:r>
              <a:rPr lang="en-IN" b="1" dirty="0">
                <a:latin typeface="Times New Roman" pitchFamily="18" charset="0"/>
                <a:cs typeface="Times New Roman" pitchFamily="18" charset="0"/>
              </a:rPr>
              <a:t>for their    products so that they can obtain maximum revenue</a:t>
            </a:r>
            <a:r>
              <a:rPr lang="en-IN" dirty="0">
                <a:latin typeface="Times New Roman" pitchFamily="18" charset="0"/>
                <a:cs typeface="Times New Roman" pitchFamily="18" charset="0"/>
              </a:rPr>
              <a: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9351" y="1700808"/>
            <a:ext cx="2543200" cy="3368289"/>
          </a:xfrm>
          <a:prstGeom prst="rect">
            <a:avLst/>
          </a:prstGeom>
        </p:spPr>
      </p:pic>
    </p:spTree>
    <p:extLst>
      <p:ext uri="{BB962C8B-B14F-4D97-AF65-F5344CB8AC3E}">
        <p14:creationId xmlns:p14="http://schemas.microsoft.com/office/powerpoint/2010/main" val="41827920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404664"/>
            <a:ext cx="7488832" cy="5989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06715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latin typeface="Times New Roman" pitchFamily="18" charset="0"/>
                <a:cs typeface="Times New Roman" pitchFamily="18" charset="0"/>
              </a:rPr>
              <a:t>PROBLEM </a:t>
            </a:r>
            <a:r>
              <a:rPr lang="en-IN" sz="3000" b="1" dirty="0">
                <a:latin typeface="Times New Roman" pitchFamily="18" charset="0"/>
                <a:cs typeface="Times New Roman" pitchFamily="18" charset="0"/>
              </a:rPr>
              <a:t>STATEMENT</a:t>
            </a:r>
            <a:endParaRPr lang="en-IN" sz="3000" dirty="0"/>
          </a:p>
        </p:txBody>
      </p:sp>
      <p:sp>
        <p:nvSpPr>
          <p:cNvPr id="5" name="Rectangle 4"/>
          <p:cNvSpPr/>
          <p:nvPr/>
        </p:nvSpPr>
        <p:spPr>
          <a:xfrm>
            <a:off x="467544" y="2367171"/>
            <a:ext cx="5382344" cy="1569660"/>
          </a:xfrm>
          <a:prstGeom prst="rect">
            <a:avLst/>
          </a:prstGeom>
        </p:spPr>
        <p:txBody>
          <a:bodyPr wrap="square">
            <a:spAutoFit/>
          </a:bodyPr>
          <a:lstStyle/>
          <a:p>
            <a:pPr>
              <a:buFont typeface="Wingdings" pitchFamily="2" charset="2"/>
              <a:buChar char="v"/>
            </a:pPr>
            <a:r>
              <a:rPr lang="en-GB" sz="2400" dirty="0">
                <a:latin typeface="Times New Roman" pitchFamily="18" charset="0"/>
                <a:cs typeface="Times New Roman" pitchFamily="18" charset="0"/>
              </a:rPr>
              <a:t>Extracting data from websites, offering numerous </a:t>
            </a:r>
            <a:r>
              <a:rPr lang="en-GB" sz="2400" dirty="0">
                <a:cs typeface="Times New Roman" pitchFamily="18" charset="0"/>
              </a:rPr>
              <a:t>benefits</a:t>
            </a:r>
            <a:r>
              <a:rPr lang="en-GB" sz="2400" dirty="0">
                <a:latin typeface="Times New Roman" pitchFamily="18" charset="0"/>
                <a:cs typeface="Times New Roman" pitchFamily="18" charset="0"/>
              </a:rPr>
              <a:t> in various domains such as business intelligence, research, and market analysis. </a:t>
            </a:r>
          </a:p>
        </p:txBody>
      </p:sp>
      <p:pic>
        <p:nvPicPr>
          <p:cNvPr id="6"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073527" y="2276872"/>
            <a:ext cx="2674937" cy="216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93473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000" b="1" dirty="0" smtClean="0">
                <a:latin typeface="Times New Roman" pitchFamily="18" charset="0"/>
                <a:cs typeface="Times New Roman" pitchFamily="18" charset="0"/>
              </a:rPr>
              <a:t>MOTIVATION</a:t>
            </a:r>
            <a:endParaRPr lang="en-GB" sz="3000" b="1" dirty="0">
              <a:latin typeface="Times New Roman" pitchFamily="18" charset="0"/>
              <a:cs typeface="Times New Roman" pitchFamily="18" charset="0"/>
            </a:endParaRPr>
          </a:p>
        </p:txBody>
      </p:sp>
      <p:sp>
        <p:nvSpPr>
          <p:cNvPr id="3" name="Content Placeholder 2"/>
          <p:cNvSpPr>
            <a:spLocks noGrp="1"/>
          </p:cNvSpPr>
          <p:nvPr>
            <p:ph sz="half" idx="1"/>
          </p:nvPr>
        </p:nvSpPr>
        <p:spPr>
          <a:xfrm>
            <a:off x="457200" y="1196752"/>
            <a:ext cx="8363272" cy="4929411"/>
          </a:xfrm>
        </p:spPr>
        <p:txBody>
          <a:bodyPr>
            <a:noAutofit/>
          </a:bodyPr>
          <a:lstStyle/>
          <a:p>
            <a:r>
              <a:rPr lang="en-GB" sz="2400" dirty="0" smtClean="0"/>
              <a:t>Empowering Decision-Making: By gathering data from various sources, we gain a comprehensive understanding of trends, patterns, and opportunities, enabling informed decision-making.</a:t>
            </a:r>
          </a:p>
          <a:p>
            <a:r>
              <a:rPr lang="en-GB" sz="2400" dirty="0" smtClean="0"/>
              <a:t>Efficiency Redefined: Automating the data collection process frees up valuable time and resources, allowing us to focus on analysis and innovation.</a:t>
            </a:r>
          </a:p>
          <a:p>
            <a:r>
              <a:rPr lang="en-GB" sz="2400" dirty="0" smtClean="0"/>
              <a:t>Uncovering Hidden Gems: Beneath the surface of the web lies a treasure trove of untapped data waiting to be discovered. Through web scraping, we unearth these hidden gems and unlock their potential.</a:t>
            </a:r>
          </a:p>
          <a:p>
            <a:endParaRPr lang="en-GB" sz="2400" dirty="0"/>
          </a:p>
        </p:txBody>
      </p:sp>
    </p:spTree>
    <p:extLst>
      <p:ext uri="{BB962C8B-B14F-4D97-AF65-F5344CB8AC3E}">
        <p14:creationId xmlns:p14="http://schemas.microsoft.com/office/powerpoint/2010/main" val="33014161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511" y="104990"/>
            <a:ext cx="6336705" cy="6524863"/>
          </a:xfrm>
          <a:prstGeom prst="rect">
            <a:avLst/>
          </a:prstGeom>
        </p:spPr>
        <p:txBody>
          <a:bodyPr wrap="square">
            <a:spAutoFit/>
          </a:bodyPr>
          <a:lstStyle/>
          <a:p>
            <a:pPr algn="ctr"/>
            <a:r>
              <a:rPr lang="en-US" sz="3000" b="1" dirty="0">
                <a:latin typeface="Times New Roman" pitchFamily="18" charset="0"/>
                <a:cs typeface="Times New Roman" pitchFamily="18" charset="0"/>
              </a:rPr>
              <a:t>ABSTRACT</a:t>
            </a:r>
          </a:p>
          <a:p>
            <a:pPr algn="ctr"/>
            <a:endParaRPr lang="en-US" sz="2800" b="1" dirty="0" smtClean="0">
              <a:latin typeface="Times New Roman" pitchFamily="18" charset="0"/>
              <a:cs typeface="Times New Roman" pitchFamily="18" charset="0"/>
            </a:endParaRPr>
          </a:p>
          <a:p>
            <a:pPr marL="342900" indent="-342900">
              <a:buFont typeface="Wingdings" pitchFamily="2" charset="2"/>
              <a:buChar char="v"/>
            </a:pPr>
            <a:r>
              <a:rPr lang="en-IN" sz="2400" dirty="0" smtClean="0">
                <a:cs typeface="Times New Roman" pitchFamily="18" charset="0"/>
              </a:rPr>
              <a:t>Web </a:t>
            </a:r>
            <a:r>
              <a:rPr lang="en-IN" sz="2400" dirty="0">
                <a:cs typeface="Times New Roman" pitchFamily="18" charset="0"/>
              </a:rPr>
              <a:t>Scraping is the method of extracting data from websites in an automated way.</a:t>
            </a:r>
          </a:p>
          <a:p>
            <a:pPr marL="342900" indent="-342900">
              <a:buFont typeface="Wingdings" pitchFamily="2" charset="2"/>
              <a:buChar char="v"/>
            </a:pPr>
            <a:endParaRPr lang="en-IN" sz="2400" dirty="0">
              <a:cs typeface="Times New Roman" pitchFamily="18" charset="0"/>
            </a:endParaRPr>
          </a:p>
          <a:p>
            <a:pPr marL="342900" indent="-342900">
              <a:buFont typeface="Wingdings" pitchFamily="2" charset="2"/>
              <a:buChar char="v"/>
            </a:pPr>
            <a:r>
              <a:rPr lang="en-IN" sz="2400" dirty="0">
                <a:cs typeface="Times New Roman" pitchFamily="18" charset="0"/>
              </a:rPr>
              <a:t> Web scraping  to obtain large amounts of data from websites. Most of this data is unstructured data in an HTML format which is then converted into structured data in a spread sheet or database so that it can be used in various applications.</a:t>
            </a:r>
          </a:p>
          <a:p>
            <a:pPr marL="342900" indent="-342900">
              <a:buFont typeface="Wingdings" pitchFamily="2" charset="2"/>
              <a:buChar char="v"/>
            </a:pPr>
            <a:endParaRPr lang="en-US" sz="2400" dirty="0">
              <a:cs typeface="Times New Roman" pitchFamily="18" charset="0"/>
            </a:endParaRPr>
          </a:p>
          <a:p>
            <a:pPr marL="342900" indent="-342900">
              <a:buFont typeface="Wingdings" pitchFamily="2" charset="2"/>
              <a:buChar char="v"/>
            </a:pPr>
            <a:r>
              <a:rPr lang="en-IN" sz="2400" dirty="0">
                <a:cs typeface="Times New Roman" pitchFamily="18" charset="0"/>
              </a:rPr>
              <a:t>High-quality web scraped data obtained in large volumes can be very helpful for companies in analyzing consumer trends and  understanding which direction the company should move in the future.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8264" y="1562100"/>
            <a:ext cx="1944216" cy="4041531"/>
          </a:xfrm>
          <a:prstGeom prst="rect">
            <a:avLst/>
          </a:prstGeom>
        </p:spPr>
      </p:pic>
    </p:spTree>
    <p:extLst>
      <p:ext uri="{BB962C8B-B14F-4D97-AF65-F5344CB8AC3E}">
        <p14:creationId xmlns:p14="http://schemas.microsoft.com/office/powerpoint/2010/main" val="24462690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D65BC6EF-DA13-CF7A-161F-C78DF7EA1031}"/>
              </a:ext>
            </a:extLst>
          </p:cNvPr>
          <p:cNvSpPr txBox="1"/>
          <p:nvPr/>
        </p:nvSpPr>
        <p:spPr>
          <a:xfrm>
            <a:off x="738265" y="256669"/>
            <a:ext cx="7684766" cy="9479518"/>
          </a:xfrm>
          <a:prstGeom prst="rect">
            <a:avLst/>
          </a:prstGeom>
          <a:noFill/>
        </p:spPr>
        <p:txBody>
          <a:bodyPr wrap="square" rtlCol="0">
            <a:spAutoFit/>
          </a:bodyPr>
          <a:lstStyle/>
          <a:p>
            <a:pPr algn="ctr"/>
            <a:r>
              <a:rPr lang="en-IN" sz="3200" dirty="0">
                <a:latin typeface="Times New Roman" panose="02020603050405020304" pitchFamily="18" charset="0"/>
                <a:cs typeface="Times New Roman" panose="02020603050405020304" pitchFamily="18" charset="0"/>
              </a:rPr>
              <a:t>  </a:t>
            </a:r>
          </a:p>
          <a:p>
            <a:pPr algn="ctr"/>
            <a:r>
              <a:rPr lang="en-IN" sz="3000" b="1" dirty="0">
                <a:latin typeface="Times New Roman" pitchFamily="18" charset="0"/>
                <a:cs typeface="Times New Roman" panose="02020603050405020304" pitchFamily="18" charset="0"/>
              </a:rPr>
              <a:t>OBJECTIVES</a:t>
            </a:r>
          </a:p>
          <a:p>
            <a:pPr marL="457200" indent="-457200">
              <a:buFont typeface="Wingdings" pitchFamily="2" charset="2"/>
              <a:buChar char="v"/>
            </a:pPr>
            <a:endParaRPr lang="en-IN" sz="3200" dirty="0">
              <a:latin typeface="Times New Roman" panose="02020603050405020304" pitchFamily="18" charset="0"/>
              <a:cs typeface="Times New Roman" panose="02020603050405020304" pitchFamily="18" charset="0"/>
            </a:endParaRPr>
          </a:p>
          <a:p>
            <a:pPr marL="800100" lvl="1" indent="-342900">
              <a:buFont typeface="Wingdings" pitchFamily="2" charset="2"/>
              <a:buChar char="v"/>
            </a:pPr>
            <a:r>
              <a:rPr lang="en-IN" sz="2400" dirty="0">
                <a:latin typeface="Times New Roman" pitchFamily="18" charset="0"/>
                <a:cs typeface="Times New Roman" panose="02020603050405020304" pitchFamily="18" charset="0"/>
              </a:rPr>
              <a:t>   </a:t>
            </a:r>
            <a:r>
              <a:rPr lang="en-IN" sz="2400" dirty="0">
                <a:cs typeface="Times New Roman" panose="02020603050405020304" pitchFamily="18" charset="0"/>
              </a:rPr>
              <a:t>Market </a:t>
            </a:r>
            <a:r>
              <a:rPr lang="en-IN" sz="2400" dirty="0" smtClean="0">
                <a:cs typeface="Times New Roman" panose="02020603050405020304" pitchFamily="18" charset="0"/>
              </a:rPr>
              <a:t>Research</a:t>
            </a:r>
            <a:endParaRPr lang="en-IN" sz="2400" dirty="0">
              <a:cs typeface="Times New Roman" panose="02020603050405020304" pitchFamily="18" charset="0"/>
            </a:endParaRPr>
          </a:p>
          <a:p>
            <a:pPr marL="800100" lvl="1" indent="-342900">
              <a:buFont typeface="Wingdings" pitchFamily="2" charset="2"/>
              <a:buChar char="v"/>
            </a:pPr>
            <a:endParaRPr lang="en-IN" sz="2400" dirty="0">
              <a:cs typeface="Times New Roman" panose="02020603050405020304" pitchFamily="18" charset="0"/>
            </a:endParaRPr>
          </a:p>
          <a:p>
            <a:pPr marL="800100" lvl="1" indent="-342900">
              <a:buFont typeface="Wingdings" pitchFamily="2" charset="2"/>
              <a:buChar char="v"/>
            </a:pPr>
            <a:r>
              <a:rPr lang="en-IN" sz="2400" dirty="0">
                <a:cs typeface="Times New Roman" panose="02020603050405020304" pitchFamily="18" charset="0"/>
              </a:rPr>
              <a:t>   Competitor Analysis</a:t>
            </a:r>
          </a:p>
          <a:p>
            <a:pPr marL="800100" lvl="1" indent="-342900">
              <a:buFont typeface="Wingdings" pitchFamily="2" charset="2"/>
              <a:buChar char="v"/>
            </a:pPr>
            <a:endParaRPr lang="en-IN" sz="2400" dirty="0">
              <a:cs typeface="Times New Roman" panose="02020603050405020304" pitchFamily="18" charset="0"/>
            </a:endParaRPr>
          </a:p>
          <a:p>
            <a:pPr marL="800100" lvl="1" indent="-342900">
              <a:buFont typeface="Wingdings" pitchFamily="2" charset="2"/>
              <a:buChar char="v"/>
            </a:pPr>
            <a:r>
              <a:rPr lang="en-IN" sz="2400" dirty="0">
                <a:cs typeface="Times New Roman" panose="02020603050405020304" pitchFamily="18" charset="0"/>
              </a:rPr>
              <a:t>    Price Monitoring</a:t>
            </a:r>
          </a:p>
          <a:p>
            <a:pPr marL="800100" lvl="1" indent="-342900">
              <a:buFont typeface="Wingdings" pitchFamily="2" charset="2"/>
              <a:buChar char="v"/>
            </a:pPr>
            <a:endParaRPr lang="en-IN" sz="2400" dirty="0">
              <a:cs typeface="Times New Roman" panose="02020603050405020304" pitchFamily="18" charset="0"/>
            </a:endParaRPr>
          </a:p>
          <a:p>
            <a:pPr marL="800100" lvl="1" indent="-342900">
              <a:buFont typeface="Wingdings" pitchFamily="2" charset="2"/>
              <a:buChar char="v"/>
            </a:pPr>
            <a:r>
              <a:rPr lang="en-IN" sz="2400" dirty="0">
                <a:cs typeface="Times New Roman" panose="02020603050405020304" pitchFamily="18" charset="0"/>
              </a:rPr>
              <a:t>   Academic Purpose</a:t>
            </a:r>
          </a:p>
          <a:p>
            <a:pPr lvl="1"/>
            <a:r>
              <a:rPr lang="en-IN" sz="2400" dirty="0">
                <a:cs typeface="Times New Roman" panose="02020603050405020304" pitchFamily="18" charset="0"/>
              </a:rPr>
              <a:t>  </a:t>
            </a:r>
          </a:p>
          <a:p>
            <a:pPr marL="800100" lvl="1" indent="-342900">
              <a:buFont typeface="Wingdings" pitchFamily="2" charset="2"/>
              <a:buChar char="v"/>
            </a:pPr>
            <a:r>
              <a:rPr lang="en-IN" sz="2400" dirty="0">
                <a:cs typeface="Times New Roman" panose="02020603050405020304" pitchFamily="18" charset="0"/>
              </a:rPr>
              <a:t>    Research</a:t>
            </a:r>
          </a:p>
          <a:p>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072" y="1628800"/>
            <a:ext cx="3383754" cy="334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30143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dirty="0"/>
              <a:t>		</a:t>
            </a:r>
            <a:r>
              <a:rPr lang="en-IN" sz="3200" dirty="0"/>
              <a:t> </a:t>
            </a:r>
            <a:r>
              <a:rPr lang="en-IN" sz="3000" b="1" dirty="0">
                <a:latin typeface="Times New Roman" pitchFamily="18" charset="0"/>
                <a:cs typeface="Times New Roman" pitchFamily="18" charset="0"/>
              </a:rPr>
              <a:t>EXISITING</a:t>
            </a:r>
            <a:r>
              <a:rPr lang="en-IN" sz="3200" b="1" dirty="0">
                <a:latin typeface="Times New Roman" pitchFamily="18" charset="0"/>
                <a:cs typeface="Times New Roman" pitchFamily="18" charset="0"/>
              </a:rPr>
              <a:t> SYSTEM</a:t>
            </a:r>
            <a:endParaRPr lang="en-GB" sz="3200" b="1" dirty="0">
              <a:latin typeface="Times New Roman" pitchFamily="18" charset="0"/>
              <a:cs typeface="Times New Roman" pitchFamily="18" charset="0"/>
            </a:endParaRPr>
          </a:p>
        </p:txBody>
      </p:sp>
      <p:sp>
        <p:nvSpPr>
          <p:cNvPr id="3" name="Content Placeholder 2"/>
          <p:cNvSpPr>
            <a:spLocks noGrp="1"/>
          </p:cNvSpPr>
          <p:nvPr>
            <p:ph sz="half" idx="1"/>
          </p:nvPr>
        </p:nvSpPr>
        <p:spPr>
          <a:xfrm>
            <a:off x="107504" y="1412776"/>
            <a:ext cx="5328592" cy="4814155"/>
          </a:xfrm>
        </p:spPr>
        <p:txBody>
          <a:bodyPr>
            <a:normAutofit/>
          </a:bodyPr>
          <a:lstStyle/>
          <a:p>
            <a:pPr algn="just">
              <a:buFont typeface="Wingdings" pitchFamily="2" charset="2"/>
              <a:buChar char="v"/>
            </a:pPr>
            <a:endParaRPr lang="en-GB" sz="2400" dirty="0"/>
          </a:p>
          <a:p>
            <a:pPr algn="just">
              <a:buFont typeface="Wingdings" pitchFamily="2" charset="2"/>
              <a:buChar char="v"/>
            </a:pPr>
            <a:endParaRPr lang="en-GB" sz="2400" dirty="0"/>
          </a:p>
          <a:p>
            <a:pPr algn="just">
              <a:buFont typeface="Wingdings" pitchFamily="2" charset="2"/>
              <a:buChar char="v"/>
            </a:pPr>
            <a:r>
              <a:rPr lang="en-GB" sz="2400" dirty="0">
                <a:cs typeface="Times New Roman" pitchFamily="18" charset="0"/>
              </a:rPr>
              <a:t>Manual Data Entry.</a:t>
            </a:r>
          </a:p>
          <a:p>
            <a:pPr algn="just">
              <a:buFont typeface="Wingdings" pitchFamily="2" charset="2"/>
              <a:buChar char="v"/>
            </a:pPr>
            <a:r>
              <a:rPr lang="en-GB" sz="2400" dirty="0">
                <a:cs typeface="Times New Roman" pitchFamily="18" charset="0"/>
              </a:rPr>
              <a:t>API(Application Programming Interfaces) </a:t>
            </a:r>
          </a:p>
          <a:p>
            <a:pPr>
              <a:buFont typeface="Wingdings" pitchFamily="2" charset="2"/>
              <a:buChar char="v"/>
            </a:pPr>
            <a:r>
              <a:rPr lang="en-GB" sz="2400" dirty="0">
                <a:cs typeface="Times New Roman" pitchFamily="18" charset="0"/>
              </a:rPr>
              <a:t>Contacting the Website Owner</a:t>
            </a:r>
          </a:p>
          <a:p>
            <a:pPr>
              <a:buFont typeface="Wingdings" pitchFamily="2" charset="2"/>
              <a:buChar char="v"/>
            </a:pPr>
            <a:r>
              <a:rPr lang="en-GB" sz="2400" dirty="0">
                <a:cs typeface="Times New Roman" pitchFamily="18" charset="0"/>
              </a:rPr>
              <a:t>Publicly Available Datasets</a:t>
            </a:r>
          </a:p>
        </p:txBody>
      </p:sp>
      <p:pic>
        <p:nvPicPr>
          <p:cNvPr id="3074" name="Picture 2"/>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r="541" b="10178"/>
          <a:stretch/>
        </p:blipFill>
        <p:spPr bwMode="auto">
          <a:xfrm>
            <a:off x="5796136" y="1484784"/>
            <a:ext cx="2963303" cy="1916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AutoShape 5" descr="5 adjustments you need to make to your desk right now"/>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3079" name="Picture 7"/>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009"/>
          <a:stretch/>
        </p:blipFill>
        <p:spPr bwMode="auto">
          <a:xfrm>
            <a:off x="5802399" y="3429000"/>
            <a:ext cx="2972382" cy="216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07598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8098"/>
          </a:xfrm>
        </p:spPr>
        <p:txBody>
          <a:bodyPr/>
          <a:lstStyle/>
          <a:p>
            <a:pPr algn="ctr"/>
            <a:r>
              <a:rPr lang="en-IN" sz="3000" b="1" dirty="0" smtClean="0">
                <a:latin typeface="Times New Roman" pitchFamily="18" charset="0"/>
                <a:cs typeface="Times New Roman" pitchFamily="18" charset="0"/>
              </a:rPr>
              <a:t>PROPOSED</a:t>
            </a:r>
            <a:r>
              <a:rPr lang="en-IN" b="1" dirty="0" smtClean="0">
                <a:latin typeface="Times New Roman" pitchFamily="18" charset="0"/>
                <a:cs typeface="Times New Roman" pitchFamily="18" charset="0"/>
              </a:rPr>
              <a:t> </a:t>
            </a:r>
            <a:r>
              <a:rPr lang="en-IN" sz="3000" b="1" dirty="0" smtClean="0">
                <a:latin typeface="Times New Roman" pitchFamily="18" charset="0"/>
                <a:cs typeface="Times New Roman" pitchFamily="18" charset="0"/>
              </a:rPr>
              <a:t>SYSTEM</a:t>
            </a:r>
            <a:endParaRPr lang="en-GB" sz="3000" b="1" dirty="0">
              <a:latin typeface="Times New Roman" pitchFamily="18" charset="0"/>
              <a:cs typeface="Times New Roman" pitchFamily="18" charset="0"/>
            </a:endParaRPr>
          </a:p>
        </p:txBody>
      </p:sp>
      <p:sp>
        <p:nvSpPr>
          <p:cNvPr id="3" name="Content Placeholder 2"/>
          <p:cNvSpPr>
            <a:spLocks noGrp="1"/>
          </p:cNvSpPr>
          <p:nvPr>
            <p:ph sz="half" idx="1"/>
          </p:nvPr>
        </p:nvSpPr>
        <p:spPr>
          <a:xfrm>
            <a:off x="179512" y="1052736"/>
            <a:ext cx="5400600" cy="4896544"/>
          </a:xfrm>
        </p:spPr>
        <p:txBody>
          <a:bodyPr>
            <a:noAutofit/>
          </a:bodyPr>
          <a:lstStyle/>
          <a:p>
            <a:pPr lvl="1" algn="just">
              <a:buFont typeface="Wingdings" pitchFamily="2" charset="2"/>
              <a:buChar char="Ø"/>
            </a:pPr>
            <a:endParaRPr lang="en-IN" dirty="0"/>
          </a:p>
          <a:p>
            <a:pPr marL="1028700" lvl="1" indent="-571500" algn="just">
              <a:buFont typeface="+mj-lt"/>
              <a:buAutoNum type="romanUcPeriod"/>
            </a:pPr>
            <a:r>
              <a:rPr lang="en-GB" dirty="0">
                <a:cs typeface="Times New Roman" pitchFamily="18" charset="0"/>
              </a:rPr>
              <a:t>customized to meet specific scraping needs and business </a:t>
            </a:r>
            <a:r>
              <a:rPr lang="en-GB" dirty="0" smtClean="0">
                <a:cs typeface="Times New Roman" pitchFamily="18" charset="0"/>
              </a:rPr>
              <a:t>requirements.</a:t>
            </a:r>
          </a:p>
          <a:p>
            <a:pPr marL="1028700" lvl="1" indent="-571500" algn="just">
              <a:buFont typeface="+mj-lt"/>
              <a:buAutoNum type="romanUcPeriod"/>
            </a:pPr>
            <a:r>
              <a:rPr lang="en-IN" dirty="0" smtClean="0">
                <a:cs typeface="Times New Roman" pitchFamily="18" charset="0"/>
              </a:rPr>
              <a:t>Extracting </a:t>
            </a:r>
            <a:r>
              <a:rPr lang="en-IN" dirty="0">
                <a:cs typeface="Times New Roman" pitchFamily="18" charset="0"/>
              </a:rPr>
              <a:t>the large amount of data  very </a:t>
            </a:r>
            <a:r>
              <a:rPr lang="en-IN" dirty="0" smtClean="0">
                <a:cs typeface="Times New Roman" pitchFamily="18" charset="0"/>
              </a:rPr>
              <a:t>easily.</a:t>
            </a:r>
          </a:p>
          <a:p>
            <a:pPr marL="1028700" lvl="1" indent="-571500" algn="just">
              <a:buFont typeface="+mj-lt"/>
              <a:buAutoNum type="romanUcPeriod"/>
            </a:pPr>
            <a:r>
              <a:rPr lang="en-GB" dirty="0" smtClean="0">
                <a:cs typeface="Times New Roman" pitchFamily="18" charset="0"/>
              </a:rPr>
              <a:t>Web </a:t>
            </a:r>
            <a:r>
              <a:rPr lang="en-GB" dirty="0">
                <a:cs typeface="Times New Roman" pitchFamily="18" charset="0"/>
              </a:rPr>
              <a:t>scraping allows for precise extraction of structured data from websites, ensuring high accuracy compared to manual methods and  eliminate human errors.</a:t>
            </a:r>
          </a:p>
        </p:txBody>
      </p:sp>
      <p:pic>
        <p:nvPicPr>
          <p:cNvPr id="4098"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444208" y="1772816"/>
            <a:ext cx="2592288"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63702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3000" b="1" dirty="0">
                <a:latin typeface="Times New Roman" pitchFamily="18" charset="0"/>
                <a:cs typeface="Times New Roman" pitchFamily="18" charset="0"/>
              </a:rPr>
              <a:t>ARCHITECTURE</a:t>
            </a:r>
            <a:endParaRPr lang="en-GB" sz="3000" b="1" dirty="0">
              <a:latin typeface="Times New Roman" pitchFamily="18" charset="0"/>
              <a:cs typeface="Times New Roman" pitchFamily="18" charset="0"/>
            </a:endParaRPr>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71108" y="1825625"/>
            <a:ext cx="5801784" cy="435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517467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451</TotalTime>
  <Words>756</Words>
  <Application>Microsoft Office PowerPoint</Application>
  <PresentationFormat>On-screen Show (4:3)</PresentationFormat>
  <Paragraphs>144</Paragraphs>
  <Slides>20</Slides>
  <Notes>2</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PowerPoint Presentation</vt:lpstr>
      <vt:lpstr>PowerPoint Presentation</vt:lpstr>
      <vt:lpstr>PROBLEM STATEMENT</vt:lpstr>
      <vt:lpstr>MOTIVATION</vt:lpstr>
      <vt:lpstr>PowerPoint Presentation</vt:lpstr>
      <vt:lpstr>PowerPoint Presentation</vt:lpstr>
      <vt:lpstr>   EXISITING SYSTEM</vt:lpstr>
      <vt:lpstr>PROPOSED SYSTEM</vt:lpstr>
      <vt:lpstr>ARCHITECTURE</vt:lpstr>
      <vt:lpstr>TARGET USERS</vt:lpstr>
      <vt:lpstr>PowerPoint Presentation</vt:lpstr>
      <vt:lpstr>HARDWARE REQUIREMENT</vt:lpstr>
      <vt:lpstr>SOFTWARE REQUIRED</vt:lpstr>
      <vt:lpstr>Algorithm</vt:lpstr>
      <vt:lpstr>OUTPUT SCREENSHOTS Scrapped data from Tamilnadu</vt:lpstr>
      <vt:lpstr>Scrapped data from Salem</vt:lpstr>
      <vt:lpstr>Conclusion</vt:lpstr>
      <vt:lpstr>Future Works</vt:lpstr>
      <vt:lpstr>References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DELL</cp:lastModifiedBy>
  <cp:revision>33</cp:revision>
  <dcterms:created xsi:type="dcterms:W3CDTF">2024-02-18T07:45:03Z</dcterms:created>
  <dcterms:modified xsi:type="dcterms:W3CDTF">2024-04-11T15:46:59Z</dcterms:modified>
</cp:coreProperties>
</file>